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"/>
  </p:notesMasterIdLst>
  <p:sldIdLst>
    <p:sldId id="269" r:id="rId2"/>
    <p:sldId id="256" r:id="rId3"/>
    <p:sldId id="270" r:id="rId4"/>
    <p:sldId id="257" r:id="rId5"/>
    <p:sldId id="258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97"/>
    <p:restoredTop sz="94659"/>
  </p:normalViewPr>
  <p:slideViewPr>
    <p:cSldViewPr snapToGrid="0" showGuides="1">
      <p:cViewPr>
        <p:scale>
          <a:sx n="106" d="100"/>
          <a:sy n="106" d="100"/>
        </p:scale>
        <p:origin x="720" y="176"/>
      </p:cViewPr>
      <p:guideLst>
        <p:guide orient="horz" pos="218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0B09E0-8404-6947-B271-34BBD7C050A0}" type="datetimeFigureOut">
              <a:rPr lang="en-US" smtClean="0"/>
              <a:t>12/15/25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31FF29-E024-EC4A-9858-18E874CD36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8307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7E6502-3CCA-4254-8188-995C0330DF83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2747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FEDED3-7E1B-2148-952E-FFFB7497C82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8701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562F98-DD32-4BCC-1373-BA64FDB955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A88264-51C2-E6F0-6BAA-4F2F7E2F85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E8D494-0770-A49A-8EEC-ACE456092B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E692C5-8CCA-754B-BD7C-9AE0E8E54F64}" type="datetimeFigureOut">
              <a:rPr lang="en-US" smtClean="0"/>
              <a:t>12/15/25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A4F152-1BFB-335F-0E5C-0FB404DB68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2DEC8C-67B3-FCB4-B9D4-664A48253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A8F56-460B-684C-80C2-BFC0BE3C05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9007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F404CF-2F76-2452-CE00-C3D4C0025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F2FFD7-CB71-9E17-2B8E-B97F608475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82EF04-57FC-6CA8-5547-374AAB35F5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E692C5-8CCA-754B-BD7C-9AE0E8E54F64}" type="datetimeFigureOut">
              <a:rPr lang="en-US" smtClean="0"/>
              <a:t>12/15/25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70F65-3734-2B44-EC14-D0C96A5803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1E9F7D-A380-30D2-73CD-B71BAD3E90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A8F56-460B-684C-80C2-BFC0BE3C05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9344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063479-FAC2-8C8F-A3D8-3FCDB5045BE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82F82EB-6133-9A21-4E94-6FAD4915C4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9F8352-76D7-0AF4-A719-59880FC491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E692C5-8CCA-754B-BD7C-9AE0E8E54F64}" type="datetimeFigureOut">
              <a:rPr lang="en-US" smtClean="0"/>
              <a:t>12/15/25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962F38-6E1E-25AA-0965-6BF4C67A4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DB8316-223E-92FA-D0CD-922E023EE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A8F56-460B-684C-80C2-BFC0BE3C05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0075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BA506-E764-F2BE-0947-3F72FF56A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92177B-3C70-22C9-BF9E-C1A455A2CB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C161A8-91E7-00D9-BED4-4C4A0C573A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E692C5-8CCA-754B-BD7C-9AE0E8E54F64}" type="datetimeFigureOut">
              <a:rPr lang="en-US" smtClean="0"/>
              <a:t>12/15/25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605A8D-8C20-298C-047D-9FF58D6E6A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01CE38-E94B-4467-C9D3-D967D6288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A8F56-460B-684C-80C2-BFC0BE3C05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2683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BA49A-07B3-0C35-6D34-C29FCB5201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66B833-006B-33DC-64C6-F3DF73015F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3D7ECF-8017-DA65-E072-FEA31CA99E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E692C5-8CCA-754B-BD7C-9AE0E8E54F64}" type="datetimeFigureOut">
              <a:rPr lang="en-US" smtClean="0"/>
              <a:t>12/15/25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C37C3D-6B85-8BBF-AB0E-294EAA1F10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A7F305-FCD3-65B5-1F6F-C1529F6D56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A8F56-460B-684C-80C2-BFC0BE3C05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138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462B0-2F35-E606-AEBC-BFDDE8ADA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AB6902-17EA-A093-7FF1-D9842151423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F32A64-7F1C-3186-DE98-AE66B6D251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A1B744-1D9A-376B-8209-468085A4E6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E692C5-8CCA-754B-BD7C-9AE0E8E54F64}" type="datetimeFigureOut">
              <a:rPr lang="en-US" smtClean="0"/>
              <a:t>12/15/25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A82B70-71F2-F207-9C8E-E7F3590666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32F216-1D87-F6F7-30D2-B45DF00223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A8F56-460B-684C-80C2-BFC0BE3C05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7094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DD211D-9ED9-0BC7-DEAB-CE9230C47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641637-9EA4-3D1F-CCBC-C540917EEA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DDD0AF-F4EF-26B9-92C2-7A9D68D9E9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26C751F-131A-1044-8869-A000135B97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7ED6EF1-AD8C-37C7-8B44-E78515FBB78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015DDE4-467D-49F3-161B-E487AE071D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E692C5-8CCA-754B-BD7C-9AE0E8E54F64}" type="datetimeFigureOut">
              <a:rPr lang="en-US" smtClean="0"/>
              <a:t>12/15/25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7ACB85D-338C-540C-9AF2-5326DF31B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8078B16-0098-A1F9-AA9E-F72EE25F31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A8F56-460B-684C-80C2-BFC0BE3C05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983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9CF19-D927-40A4-D32B-3CD3098584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862CFA-7210-22AC-2598-DD4D377BE4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E692C5-8CCA-754B-BD7C-9AE0E8E54F64}" type="datetimeFigureOut">
              <a:rPr lang="en-US" smtClean="0"/>
              <a:t>12/15/25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8DC0BB-C73B-46A6-EBC5-27927B9590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8B1F85-3B38-2D84-2258-6068D2C5A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A8F56-460B-684C-80C2-BFC0BE3C05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2634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C47D059-0DF8-4D05-A4AD-A592BCACDE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E692C5-8CCA-754B-BD7C-9AE0E8E54F64}" type="datetimeFigureOut">
              <a:rPr lang="en-US" smtClean="0"/>
              <a:t>12/15/25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83C2042-66DF-AB2D-CABA-238D06E62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7D837D-8D56-BD5A-07D0-0353268541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A8F56-460B-684C-80C2-BFC0BE3C05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691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679F7-78DF-B509-6093-6E7C329F1D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6011E9-88BC-8E74-1F0E-3FE7563564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3D9E3A-7E67-4E9F-0DD4-A78FE1E94F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45D219-1251-BE23-5FD0-467CDBA26C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E692C5-8CCA-754B-BD7C-9AE0E8E54F64}" type="datetimeFigureOut">
              <a:rPr lang="en-US" smtClean="0"/>
              <a:t>12/15/25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CB75D2-B8DD-F04B-036B-B259ABF66C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820807-4C2A-D9A7-C766-71C63354C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A8F56-460B-684C-80C2-BFC0BE3C05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3368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86E78B-77E6-6839-9D79-0CB4554163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9CB0920-DA2A-1BCA-C725-3AAFB946AB9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80E62F-5679-EA14-678E-C729D0F99D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966852-E5E6-5A62-0160-A88D2DBA4B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E692C5-8CCA-754B-BD7C-9AE0E8E54F64}" type="datetimeFigureOut">
              <a:rPr lang="en-US" smtClean="0"/>
              <a:t>12/15/25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13C394-450B-B3E4-8115-97DB1507EA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6A0590-EAD4-3466-11C5-79AE64116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A8F56-460B-684C-80C2-BFC0BE3C05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4876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68EFFA3-6AF4-0804-56D9-54B05AE252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A51D12-5189-7218-C612-EBC1C235FC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F13982-2A44-BA3E-D0A9-0EC54DD0A8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0E692C5-8CCA-754B-BD7C-9AE0E8E54F64}" type="datetimeFigureOut">
              <a:rPr lang="en-US" smtClean="0"/>
              <a:t>12/15/25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24973C-6052-A77C-2756-7278E6E57F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D561F3-D4CC-5908-1CF8-B327A9088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65A8F56-460B-684C-80C2-BFC0BE3C05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8377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eg"/><Relationship Id="rId5" Type="http://schemas.openxmlformats.org/officeDocument/2006/relationships/image" Target="../media/image3.png"/><Relationship Id="rId4" Type="http://schemas.openxmlformats.org/officeDocument/2006/relationships/image" Target="../media/image2.jpeg"/><Relationship Id="rId9" Type="http://schemas.openxmlformats.org/officeDocument/2006/relationships/image" Target="../media/image7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AB6B9F-F0F1-4B51-A49C-25481663FD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3123" y="201129"/>
            <a:ext cx="4253081" cy="4351338"/>
          </a:xfrm>
        </p:spPr>
        <p:txBody>
          <a:bodyPr>
            <a:normAutofit/>
          </a:bodyPr>
          <a:lstStyle/>
          <a:p>
            <a:r>
              <a:rPr lang="en-US" sz="1800" dirty="0"/>
              <a:t>Individuals assigned identities that are consistent across all videos</a:t>
            </a:r>
          </a:p>
          <a:p>
            <a:r>
              <a:rPr lang="en-US" sz="1800" dirty="0"/>
              <a:t>Automated image processing pipeline for extracting emergence and hide times</a:t>
            </a:r>
          </a:p>
          <a:p>
            <a:r>
              <a:rPr lang="en-US" sz="1800" dirty="0"/>
              <a:t>Individual positions reconstructed into 3D</a:t>
            </a:r>
          </a:p>
          <a:p>
            <a:endParaRPr lang="en-GB" sz="1800" dirty="0"/>
          </a:p>
        </p:txBody>
      </p:sp>
      <p:pic>
        <p:nvPicPr>
          <p:cNvPr id="7" name="Picture 6" descr="A collage of images of a fish&#10;&#10;AI-generated content may be incorrect.">
            <a:extLst>
              <a:ext uri="{FF2B5EF4-FFF2-40B4-BE49-F238E27FC236}">
                <a16:creationId xmlns:a16="http://schemas.microsoft.com/office/drawing/2014/main" id="{63887BB3-37EF-363F-3D4A-419D2FC7A7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05191"/>
            <a:ext cx="8218394" cy="4622847"/>
          </a:xfrm>
          <a:prstGeom prst="rect">
            <a:avLst/>
          </a:prstGeom>
        </p:spPr>
      </p:pic>
      <p:pic>
        <p:nvPicPr>
          <p:cNvPr id="6" name="Picture 5" descr="A blue dots on a white background&#10;&#10;Description automatically generated">
            <a:extLst>
              <a:ext uri="{FF2B5EF4-FFF2-40B4-BE49-F238E27FC236}">
                <a16:creationId xmlns:a16="http://schemas.microsoft.com/office/drawing/2014/main" id="{198FAD5E-BF36-2F8F-90F6-0E3417752A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1238" y="4651989"/>
            <a:ext cx="2076526" cy="207652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2A54766-FCAD-03C5-1D0B-AE466DDB334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1683" t="29134" r="71646" b="55732"/>
          <a:stretch>
            <a:fillRect/>
          </a:stretch>
        </p:blipFill>
        <p:spPr>
          <a:xfrm>
            <a:off x="7997035" y="2456039"/>
            <a:ext cx="2464421" cy="2096428"/>
          </a:xfrm>
          <a:prstGeom prst="rect">
            <a:avLst/>
          </a:prstGeom>
        </p:spPr>
      </p:pic>
      <p:pic>
        <p:nvPicPr>
          <p:cNvPr id="11" name="Picture 8" descr="1,565 Curacao Map Royalty-Free Photos and Stock Images | Shutterstock">
            <a:extLst>
              <a:ext uri="{FF2B5EF4-FFF2-40B4-BE49-F238E27FC236}">
                <a16:creationId xmlns:a16="http://schemas.microsoft.com/office/drawing/2014/main" id="{A21E2221-120A-D3F7-B764-9DF6F05A17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971" r="18200" b="21279"/>
          <a:stretch>
            <a:fillRect/>
          </a:stretch>
        </p:blipFill>
        <p:spPr bwMode="auto">
          <a:xfrm>
            <a:off x="9240888" y="0"/>
            <a:ext cx="2757989" cy="2014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3F3E0D7-CAFF-A653-86A5-3F13F75EC15E}"/>
              </a:ext>
            </a:extLst>
          </p:cNvPr>
          <p:cNvSpPr txBox="1"/>
          <p:nvPr/>
        </p:nvSpPr>
        <p:spPr>
          <a:xfrm>
            <a:off x="9395349" y="1605500"/>
            <a:ext cx="1290355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700" dirty="0"/>
              <a:t>0          5        10       15       20km</a:t>
            </a:r>
            <a:endParaRPr lang="en-GB" sz="7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7812D96-2047-0495-16B9-4B9261EBD337}"/>
              </a:ext>
            </a:extLst>
          </p:cNvPr>
          <p:cNvSpPr txBox="1"/>
          <p:nvPr/>
        </p:nvSpPr>
        <p:spPr>
          <a:xfrm>
            <a:off x="9267331" y="602078"/>
            <a:ext cx="10264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 err="1"/>
              <a:t>Lagun</a:t>
            </a:r>
            <a:endParaRPr lang="en-GB" sz="1400" i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67D47A0-3610-54F4-C5FF-A73C83932BB2}"/>
              </a:ext>
            </a:extLst>
          </p:cNvPr>
          <p:cNvSpPr txBox="1"/>
          <p:nvPr/>
        </p:nvSpPr>
        <p:spPr>
          <a:xfrm>
            <a:off x="9462918" y="1060195"/>
            <a:ext cx="10264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 err="1"/>
              <a:t>Daaibooi</a:t>
            </a:r>
            <a:endParaRPr lang="en-GB" sz="1400" i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770A040-36FE-06CA-3BB9-0FFD734D10C1}"/>
              </a:ext>
            </a:extLst>
          </p:cNvPr>
          <p:cNvSpPr txBox="1"/>
          <p:nvPr/>
        </p:nvSpPr>
        <p:spPr>
          <a:xfrm>
            <a:off x="9213669" y="316596"/>
            <a:ext cx="10264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Forti</a:t>
            </a:r>
            <a:endParaRPr lang="en-GB" sz="1400" i="1" dirty="0"/>
          </a:p>
        </p:txBody>
      </p:sp>
      <p:pic>
        <p:nvPicPr>
          <p:cNvPr id="17" name="Graphic 16" descr="Close with solid fill">
            <a:extLst>
              <a:ext uri="{FF2B5EF4-FFF2-40B4-BE49-F238E27FC236}">
                <a16:creationId xmlns:a16="http://schemas.microsoft.com/office/drawing/2014/main" id="{7F873E1D-E451-8860-054F-478B9254E6E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691024" y="207251"/>
            <a:ext cx="337857" cy="337857"/>
          </a:xfrm>
          <a:prstGeom prst="rect">
            <a:avLst/>
          </a:prstGeom>
        </p:spPr>
      </p:pic>
      <p:pic>
        <p:nvPicPr>
          <p:cNvPr id="18" name="Graphic 17" descr="Close with solid fill">
            <a:extLst>
              <a:ext uri="{FF2B5EF4-FFF2-40B4-BE49-F238E27FC236}">
                <a16:creationId xmlns:a16="http://schemas.microsoft.com/office/drawing/2014/main" id="{7F9A3E8C-DE44-94E4-3F40-BCF8F2821C2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830545" y="565713"/>
            <a:ext cx="337857" cy="337857"/>
          </a:xfrm>
          <a:prstGeom prst="rect">
            <a:avLst/>
          </a:prstGeom>
        </p:spPr>
      </p:pic>
      <p:pic>
        <p:nvPicPr>
          <p:cNvPr id="19" name="Graphic 18" descr="Close with solid fill">
            <a:extLst>
              <a:ext uri="{FF2B5EF4-FFF2-40B4-BE49-F238E27FC236}">
                <a16:creationId xmlns:a16="http://schemas.microsoft.com/office/drawing/2014/main" id="{2865CC1F-C942-9EFC-58AB-FFB250D85B4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279159" y="1027206"/>
            <a:ext cx="337857" cy="337857"/>
          </a:xfrm>
          <a:prstGeom prst="rect">
            <a:avLst/>
          </a:prstGeom>
        </p:spPr>
      </p:pic>
      <p:pic>
        <p:nvPicPr>
          <p:cNvPr id="20" name="Picture 12" descr="Scale bar with different sized segments in QGIS - Geographic Information  Systems Stack Exchange">
            <a:extLst>
              <a:ext uri="{FF2B5EF4-FFF2-40B4-BE49-F238E27FC236}">
                <a16:creationId xmlns:a16="http://schemas.microsoft.com/office/drawing/2014/main" id="{4EF67EB8-9395-7D49-2F76-6B1C25ED28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184"/>
          <a:stretch/>
        </p:blipFill>
        <p:spPr bwMode="auto">
          <a:xfrm>
            <a:off x="9468030" y="1791583"/>
            <a:ext cx="1029406" cy="119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23293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730E3DF-84CD-3F71-8A4D-86535B84E2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248" y="1776093"/>
            <a:ext cx="4619508" cy="3305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DB1B5236-9B41-4555-D0BD-D5F4FB8AA0CC}"/>
              </a:ext>
            </a:extLst>
          </p:cNvPr>
          <p:cNvCxnSpPr>
            <a:cxnSpLocks/>
          </p:cNvCxnSpPr>
          <p:nvPr/>
        </p:nvCxnSpPr>
        <p:spPr>
          <a:xfrm flipV="1">
            <a:off x="5113679" y="1942883"/>
            <a:ext cx="2079250" cy="120031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6DE4C11F-45E8-AB80-CF87-55BA3FFD884C}"/>
              </a:ext>
            </a:extLst>
          </p:cNvPr>
          <p:cNvSpPr txBox="1"/>
          <p:nvPr/>
        </p:nvSpPr>
        <p:spPr>
          <a:xfrm>
            <a:off x="7537196" y="1204219"/>
            <a:ext cx="438455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‘what is happening?’</a:t>
            </a:r>
          </a:p>
          <a:p>
            <a:endParaRPr lang="en-US" dirty="0"/>
          </a:p>
          <a:p>
            <a:r>
              <a:rPr lang="en-US" i="1" dirty="0"/>
              <a:t>How does foraging change across </a:t>
            </a:r>
            <a:r>
              <a:rPr lang="en-US" b="1" i="1" dirty="0"/>
              <a:t>social </a:t>
            </a:r>
            <a:r>
              <a:rPr lang="en-US" i="1" dirty="0"/>
              <a:t>(position in colony, colony size, behavior of  others) and </a:t>
            </a:r>
            <a:r>
              <a:rPr lang="en-US" b="1" i="1" dirty="0"/>
              <a:t>environmental context </a:t>
            </a:r>
            <a:r>
              <a:rPr lang="en-US" i="1" dirty="0"/>
              <a:t>(site)?</a:t>
            </a:r>
          </a:p>
        </p:txBody>
      </p:sp>
      <p:cxnSp>
        <p:nvCxnSpPr>
          <p:cNvPr id="1028" name="Straight Arrow Connector 1027">
            <a:extLst>
              <a:ext uri="{FF2B5EF4-FFF2-40B4-BE49-F238E27FC236}">
                <a16:creationId xmlns:a16="http://schemas.microsoft.com/office/drawing/2014/main" id="{53BB8F47-507E-02DF-A745-BA202D1FF75E}"/>
              </a:ext>
            </a:extLst>
          </p:cNvPr>
          <p:cNvCxnSpPr>
            <a:cxnSpLocks/>
          </p:cNvCxnSpPr>
          <p:nvPr/>
        </p:nvCxnSpPr>
        <p:spPr>
          <a:xfrm>
            <a:off x="5113679" y="3940519"/>
            <a:ext cx="2250654" cy="65326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30" name="TextBox 1029">
            <a:extLst>
              <a:ext uri="{FF2B5EF4-FFF2-40B4-BE49-F238E27FC236}">
                <a16:creationId xmlns:a16="http://schemas.microsoft.com/office/drawing/2014/main" id="{191FD646-94D8-D54B-33AA-941C869D886E}"/>
              </a:ext>
            </a:extLst>
          </p:cNvPr>
          <p:cNvSpPr txBox="1"/>
          <p:nvPr/>
        </p:nvSpPr>
        <p:spPr>
          <a:xfrm>
            <a:off x="7599283" y="4132122"/>
            <a:ext cx="43845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‘why is it happening?’</a:t>
            </a:r>
          </a:p>
          <a:p>
            <a:endParaRPr lang="en-US" dirty="0"/>
          </a:p>
          <a:p>
            <a:r>
              <a:rPr lang="en-US" i="1" dirty="0"/>
              <a:t>What are the mechanistic rules underlying said patterns?</a:t>
            </a:r>
          </a:p>
        </p:txBody>
      </p:sp>
    </p:spTree>
    <p:extLst>
      <p:ext uri="{BB962C8B-B14F-4D97-AF65-F5344CB8AC3E}">
        <p14:creationId xmlns:p14="http://schemas.microsoft.com/office/powerpoint/2010/main" val="28527154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223808B-D510-4B36-9F7C-E97890513BD7}"/>
              </a:ext>
            </a:extLst>
          </p:cNvPr>
          <p:cNvSpPr txBox="1"/>
          <p:nvPr/>
        </p:nvSpPr>
        <p:spPr>
          <a:xfrm>
            <a:off x="7345680" y="2503873"/>
            <a:ext cx="1847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Hidden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8E77C8-DC46-4E30-8411-618EFE479A2B}"/>
              </a:ext>
            </a:extLst>
          </p:cNvPr>
          <p:cNvSpPr txBox="1"/>
          <p:nvPr/>
        </p:nvSpPr>
        <p:spPr>
          <a:xfrm>
            <a:off x="2566416" y="2489688"/>
            <a:ext cx="2060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Emerged/feeding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C2CC10E-C057-6A13-D73C-5AEB8D607FA0}"/>
              </a:ext>
            </a:extLst>
          </p:cNvPr>
          <p:cNvCxnSpPr/>
          <p:nvPr/>
        </p:nvCxnSpPr>
        <p:spPr>
          <a:xfrm>
            <a:off x="4626864" y="2640829"/>
            <a:ext cx="250545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4832B6F-756A-E5D8-1BAF-419A87902872}"/>
              </a:ext>
            </a:extLst>
          </p:cNvPr>
          <p:cNvCxnSpPr>
            <a:cxnSpLocks/>
          </p:cNvCxnSpPr>
          <p:nvPr/>
        </p:nvCxnSpPr>
        <p:spPr>
          <a:xfrm flipH="1">
            <a:off x="4626864" y="2857236"/>
            <a:ext cx="250545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4FAF224-EE84-9D02-44B2-5109A3EF6C58}"/>
              </a:ext>
            </a:extLst>
          </p:cNvPr>
          <p:cNvCxnSpPr>
            <a:cxnSpLocks/>
          </p:cNvCxnSpPr>
          <p:nvPr/>
        </p:nvCxnSpPr>
        <p:spPr>
          <a:xfrm>
            <a:off x="1920240" y="1908415"/>
            <a:ext cx="752856" cy="625522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64A94CB-F6D0-54FC-5F39-4860AB414FDB}"/>
              </a:ext>
            </a:extLst>
          </p:cNvPr>
          <p:cNvCxnSpPr>
            <a:cxnSpLocks/>
          </p:cNvCxnSpPr>
          <p:nvPr/>
        </p:nvCxnSpPr>
        <p:spPr>
          <a:xfrm>
            <a:off x="1741932" y="2699470"/>
            <a:ext cx="789431" cy="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8FB72CD-BC7A-DD31-C0FB-00DFED5286F8}"/>
              </a:ext>
            </a:extLst>
          </p:cNvPr>
          <p:cNvCxnSpPr>
            <a:cxnSpLocks/>
          </p:cNvCxnSpPr>
          <p:nvPr/>
        </p:nvCxnSpPr>
        <p:spPr>
          <a:xfrm flipV="1">
            <a:off x="1920240" y="2874466"/>
            <a:ext cx="646176" cy="892862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8EE90FA-052E-D8B3-0BC1-EB9C0DB83746}"/>
              </a:ext>
            </a:extLst>
          </p:cNvPr>
          <p:cNvSpPr txBox="1"/>
          <p:nvPr/>
        </p:nvSpPr>
        <p:spPr>
          <a:xfrm>
            <a:off x="470915" y="1321658"/>
            <a:ext cx="20604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Personal information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BFD11A3-0DBD-27A5-5A57-0753B619D744}"/>
              </a:ext>
            </a:extLst>
          </p:cNvPr>
          <p:cNvSpPr txBox="1"/>
          <p:nvPr/>
        </p:nvSpPr>
        <p:spPr>
          <a:xfrm>
            <a:off x="470915" y="2462569"/>
            <a:ext cx="1847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Social information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1036085-DFD7-4885-96B3-BE465367F651}"/>
              </a:ext>
            </a:extLst>
          </p:cNvPr>
          <p:cNvSpPr txBox="1"/>
          <p:nvPr/>
        </p:nvSpPr>
        <p:spPr>
          <a:xfrm>
            <a:off x="402335" y="3738525"/>
            <a:ext cx="2060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Internal state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27EE69B-B752-8EC4-52BC-EE9047EFA12D}"/>
              </a:ext>
            </a:extLst>
          </p:cNvPr>
          <p:cNvCxnSpPr>
            <a:cxnSpLocks/>
          </p:cNvCxnSpPr>
          <p:nvPr/>
        </p:nvCxnSpPr>
        <p:spPr>
          <a:xfrm flipH="1">
            <a:off x="8476489" y="2258353"/>
            <a:ext cx="911353" cy="430186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2FB5540E-94C2-4168-F137-1A001CF1EAA0}"/>
              </a:ext>
            </a:extLst>
          </p:cNvPr>
          <p:cNvSpPr txBox="1"/>
          <p:nvPr/>
        </p:nvSpPr>
        <p:spPr>
          <a:xfrm>
            <a:off x="9387842" y="1851844"/>
            <a:ext cx="2060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Internal state</a:t>
            </a:r>
          </a:p>
        </p:txBody>
      </p:sp>
    </p:spTree>
    <p:extLst>
      <p:ext uri="{BB962C8B-B14F-4D97-AF65-F5344CB8AC3E}">
        <p14:creationId xmlns:p14="http://schemas.microsoft.com/office/powerpoint/2010/main" val="41398164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A15B0-F247-F55B-1963-55B156A3A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3197" y="189411"/>
            <a:ext cx="10515600" cy="1325563"/>
          </a:xfrm>
        </p:spPr>
        <p:txBody>
          <a:bodyPr/>
          <a:lstStyle/>
          <a:p>
            <a:r>
              <a:rPr lang="en-US" dirty="0"/>
              <a:t>My social influence term – SIR-type model</a:t>
            </a:r>
          </a:p>
        </p:txBody>
      </p:sp>
      <p:pic>
        <p:nvPicPr>
          <p:cNvPr id="9" name="Picture 8" descr="A mathematical equation with numbers and symbols&#10;&#10;AI-generated content may be incorrect.">
            <a:extLst>
              <a:ext uri="{FF2B5EF4-FFF2-40B4-BE49-F238E27FC236}">
                <a16:creationId xmlns:a16="http://schemas.microsoft.com/office/drawing/2014/main" id="{D24A1B74-AC10-77C3-1271-784DC623E5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690688"/>
            <a:ext cx="7772400" cy="2849299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D161C01-0EA2-7890-8910-F1C901871E79}"/>
              </a:ext>
            </a:extLst>
          </p:cNvPr>
          <p:cNvCxnSpPr>
            <a:cxnSpLocks/>
          </p:cNvCxnSpPr>
          <p:nvPr/>
        </p:nvCxnSpPr>
        <p:spPr>
          <a:xfrm flipV="1">
            <a:off x="3800104" y="3676681"/>
            <a:ext cx="792129" cy="66968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E3745102-0D61-6262-4CB8-E51278AC08A3}"/>
              </a:ext>
            </a:extLst>
          </p:cNvPr>
          <p:cNvSpPr txBox="1"/>
          <p:nvPr/>
        </p:nvSpPr>
        <p:spPr>
          <a:xfrm>
            <a:off x="1535875" y="4355321"/>
            <a:ext cx="4465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Number of non-responding individuals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693885-1D69-FE5C-108B-94CD00B4C2CF}"/>
              </a:ext>
            </a:extLst>
          </p:cNvPr>
          <p:cNvSpPr txBox="1"/>
          <p:nvPr/>
        </p:nvSpPr>
        <p:spPr>
          <a:xfrm>
            <a:off x="7284522" y="4159389"/>
            <a:ext cx="4465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Memory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E956F64-E04A-05FC-5A1C-68CAC74675BB}"/>
              </a:ext>
            </a:extLst>
          </p:cNvPr>
          <p:cNvCxnSpPr>
            <a:cxnSpLocks/>
          </p:cNvCxnSpPr>
          <p:nvPr/>
        </p:nvCxnSpPr>
        <p:spPr>
          <a:xfrm flipH="1" flipV="1">
            <a:off x="6888678" y="3823855"/>
            <a:ext cx="395844" cy="37531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08F62F4-BC81-4CA7-141B-D920659F5CD5}"/>
              </a:ext>
            </a:extLst>
          </p:cNvPr>
          <p:cNvSpPr txBox="1"/>
          <p:nvPr/>
        </p:nvSpPr>
        <p:spPr>
          <a:xfrm>
            <a:off x="7555347" y="1593879"/>
            <a:ext cx="4465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Cue from individual that hid within memory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15AB2A5-4343-D12B-EE8D-FAFF87DD2CD6}"/>
              </a:ext>
            </a:extLst>
          </p:cNvPr>
          <p:cNvCxnSpPr>
            <a:cxnSpLocks/>
          </p:cNvCxnSpPr>
          <p:nvPr/>
        </p:nvCxnSpPr>
        <p:spPr>
          <a:xfrm flipH="1">
            <a:off x="7601859" y="1963211"/>
            <a:ext cx="485237" cy="84854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D9D72B9-7368-7D41-F6E6-B3709D72285A}"/>
              </a:ext>
            </a:extLst>
          </p:cNvPr>
          <p:cNvCxnSpPr>
            <a:cxnSpLocks/>
          </p:cNvCxnSpPr>
          <p:nvPr/>
        </p:nvCxnSpPr>
        <p:spPr>
          <a:xfrm flipH="1" flipV="1">
            <a:off x="5569527" y="3823855"/>
            <a:ext cx="225631" cy="156754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990AD63-ACD4-7168-887A-2AC89BBA770F}"/>
              </a:ext>
            </a:extLst>
          </p:cNvPr>
          <p:cNvSpPr txBox="1"/>
          <p:nvPr/>
        </p:nvSpPr>
        <p:spPr>
          <a:xfrm>
            <a:off x="5142016" y="5507205"/>
            <a:ext cx="2945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Interaction </a:t>
            </a:r>
            <a:r>
              <a:rPr lang="en-US" dirty="0" err="1"/>
              <a:t>neighbourhood</a:t>
            </a:r>
            <a:r>
              <a:rPr lang="en-US" dirty="0"/>
              <a:t> (will vary!)</a:t>
            </a:r>
          </a:p>
        </p:txBody>
      </p:sp>
      <p:pic>
        <p:nvPicPr>
          <p:cNvPr id="18" name="Picture 17" descr="A diagram of a spider web&#10;&#10;AI-generated content may be incorrect.">
            <a:extLst>
              <a:ext uri="{FF2B5EF4-FFF2-40B4-BE49-F238E27FC236}">
                <a16:creationId xmlns:a16="http://schemas.microsoft.com/office/drawing/2014/main" id="{E79B0642-BA24-206F-2E47-C424D4489F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30023" b="29833"/>
          <a:stretch>
            <a:fillRect/>
          </a:stretch>
        </p:blipFill>
        <p:spPr>
          <a:xfrm>
            <a:off x="8288990" y="4607626"/>
            <a:ext cx="3813931" cy="215112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4D92F94-6AA2-9815-BB93-FCBD68F372A8}"/>
              </a:ext>
            </a:extLst>
          </p:cNvPr>
          <p:cNvSpPr txBox="1"/>
          <p:nvPr/>
        </p:nvSpPr>
        <p:spPr>
          <a:xfrm>
            <a:off x="533400" y="1364128"/>
            <a:ext cx="3611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exceeds individual internal response threshold, hide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6614DE2-74E3-C5EA-127A-A4AD4BF09315}"/>
              </a:ext>
            </a:extLst>
          </p:cNvPr>
          <p:cNvCxnSpPr>
            <a:cxnSpLocks/>
          </p:cNvCxnSpPr>
          <p:nvPr/>
        </p:nvCxnSpPr>
        <p:spPr>
          <a:xfrm>
            <a:off x="2018805" y="2010459"/>
            <a:ext cx="724395" cy="80129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4560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00EB7A-9687-8F94-D1F3-8A7637FFAC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0693" y="246207"/>
            <a:ext cx="10515600" cy="4351338"/>
          </a:xfrm>
        </p:spPr>
        <p:txBody>
          <a:bodyPr>
            <a:normAutofit/>
          </a:bodyPr>
          <a:lstStyle/>
          <a:p>
            <a:r>
              <a:rPr lang="en-US" sz="1800" dirty="0"/>
              <a:t>At each time step:</a:t>
            </a:r>
          </a:p>
          <a:p>
            <a:pPr lvl="1"/>
            <a:r>
              <a:rPr lang="en-US" sz="1800" dirty="0"/>
              <a:t>For each individual:</a:t>
            </a:r>
          </a:p>
          <a:p>
            <a:pPr lvl="2"/>
            <a:r>
              <a:rPr lang="en-US" sz="1800" dirty="0"/>
              <a:t>If </a:t>
            </a:r>
            <a:r>
              <a:rPr lang="en-US" sz="1800" u="sng" dirty="0"/>
              <a:t>emerged:</a:t>
            </a:r>
          </a:p>
          <a:p>
            <a:pPr lvl="3"/>
            <a:r>
              <a:rPr lang="en-US" dirty="0"/>
              <a:t>If fish present / within distance threshold (??), </a:t>
            </a:r>
            <a:r>
              <a:rPr lang="en-US" b="1" dirty="0"/>
              <a:t>hide </a:t>
            </a:r>
            <a:r>
              <a:rPr lang="en-US" dirty="0"/>
              <a:t>(private information)</a:t>
            </a:r>
            <a:endParaRPr lang="en-US" b="1" dirty="0"/>
          </a:p>
          <a:p>
            <a:pPr lvl="3"/>
            <a:r>
              <a:rPr lang="en-US" dirty="0"/>
              <a:t>If hide activation score (generated with SIR-type model</a:t>
            </a:r>
            <a:r>
              <a:rPr lang="en-US" b="1" dirty="0"/>
              <a:t> </a:t>
            </a:r>
            <a:r>
              <a:rPr lang="en-US" dirty="0"/>
              <a:t>that integrates previous hides within a memory window weighted by distance and normalized by number of emerged individuals) exceeds internal response threshold, </a:t>
            </a:r>
            <a:r>
              <a:rPr lang="en-US" b="1" dirty="0"/>
              <a:t>hide </a:t>
            </a:r>
            <a:r>
              <a:rPr lang="en-US" dirty="0"/>
              <a:t>(social information)</a:t>
            </a:r>
            <a:endParaRPr lang="en-US" b="1" dirty="0"/>
          </a:p>
          <a:p>
            <a:pPr lvl="3"/>
            <a:r>
              <a:rPr lang="en-US" dirty="0"/>
              <a:t>If didn’t hide with private or social information, can </a:t>
            </a:r>
            <a:r>
              <a:rPr lang="en-US" b="1" dirty="0"/>
              <a:t>hide </a:t>
            </a:r>
            <a:r>
              <a:rPr lang="en-US" dirty="0"/>
              <a:t>based on time spent feeding (??) </a:t>
            </a:r>
          </a:p>
          <a:p>
            <a:pPr lvl="3"/>
            <a:r>
              <a:rPr lang="en-US" dirty="0"/>
              <a:t>If all false, remain </a:t>
            </a:r>
            <a:r>
              <a:rPr lang="en-US" b="1" dirty="0"/>
              <a:t>emerged</a:t>
            </a:r>
          </a:p>
          <a:p>
            <a:pPr lvl="2"/>
            <a:r>
              <a:rPr lang="en-US" sz="1800" dirty="0"/>
              <a:t>If </a:t>
            </a:r>
            <a:r>
              <a:rPr lang="en-US" sz="1800" u="sng" dirty="0"/>
              <a:t>hidden:</a:t>
            </a:r>
          </a:p>
          <a:p>
            <a:pPr lvl="3"/>
            <a:r>
              <a:rPr lang="en-US" dirty="0"/>
              <a:t>Can </a:t>
            </a:r>
            <a:r>
              <a:rPr lang="en-US" b="1" dirty="0"/>
              <a:t>emerge </a:t>
            </a:r>
            <a:r>
              <a:rPr lang="en-US" dirty="0"/>
              <a:t>based on time spent hidden (??) </a:t>
            </a:r>
          </a:p>
          <a:p>
            <a:pPr lvl="3"/>
            <a:r>
              <a:rPr lang="en-US" dirty="0"/>
              <a:t>If false, remain </a:t>
            </a:r>
            <a:r>
              <a:rPr lang="en-US" b="1" dirty="0"/>
              <a:t>hidden</a:t>
            </a:r>
          </a:p>
        </p:txBody>
      </p:sp>
    </p:spTree>
    <p:extLst>
      <p:ext uri="{BB962C8B-B14F-4D97-AF65-F5344CB8AC3E}">
        <p14:creationId xmlns:p14="http://schemas.microsoft.com/office/powerpoint/2010/main" val="24446388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3454</TotalTime>
  <Words>225</Words>
  <Application>Microsoft Macintosh PowerPoint</Application>
  <PresentationFormat>Widescreen</PresentationFormat>
  <Paragraphs>37</Paragraphs>
  <Slides>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My social influence term – SIR-type model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Ella Henry</dc:creator>
  <cp:lastModifiedBy>Ella Henry</cp:lastModifiedBy>
  <cp:revision>3</cp:revision>
  <dcterms:created xsi:type="dcterms:W3CDTF">2025-12-15T13:56:06Z</dcterms:created>
  <dcterms:modified xsi:type="dcterms:W3CDTF">2025-12-17T23:30:23Z</dcterms:modified>
</cp:coreProperties>
</file>